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5" r:id="rId1"/>
  </p:sldMasterIdLst>
  <p:sldIdLst>
    <p:sldId id="257" r:id="rId2"/>
  </p:sldIdLst>
  <p:sldSz cx="9144000" cy="12192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9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9" y="1369719"/>
            <a:ext cx="8086725" cy="5960533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5" y="7463838"/>
            <a:ext cx="6921151" cy="292608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38AE-F13F-4117-9918-25C8ED83C005}" type="datetimeFigureOut">
              <a:rPr kumimoji="1" lang="ja-JP" altLang="en-US" smtClean="0"/>
              <a:t>2023/10/2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1DFD-F369-481B-8712-3559956627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2790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38AE-F13F-4117-9918-25C8ED83C005}" type="datetimeFigureOut">
              <a:rPr kumimoji="1" lang="ja-JP" altLang="en-US" smtClean="0"/>
              <a:t>2023/10/2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1DFD-F369-481B-8712-3559956627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11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4" y="1236133"/>
            <a:ext cx="1971675" cy="8534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1270003"/>
            <a:ext cx="5800725" cy="96012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38AE-F13F-4117-9918-25C8ED83C005}" type="datetimeFigureOut">
              <a:rPr kumimoji="1" lang="ja-JP" altLang="en-US" smtClean="0"/>
              <a:t>2023/10/2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1DFD-F369-481B-8712-3559956627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6552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38AE-F13F-4117-9918-25C8ED83C005}" type="datetimeFigureOut">
              <a:rPr kumimoji="1" lang="ja-JP" altLang="en-US" smtClean="0"/>
              <a:t>2023/10/2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1DFD-F369-481B-8712-3559956627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79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1364300"/>
            <a:ext cx="8085582" cy="5965952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7444044"/>
            <a:ext cx="6919722" cy="292608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38AE-F13F-4117-9918-25C8ED83C005}" type="datetimeFigureOut">
              <a:rPr kumimoji="1" lang="ja-JP" altLang="en-US" smtClean="0"/>
              <a:t>2023/10/2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1DFD-F369-481B-8712-3559956627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6944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3543808"/>
            <a:ext cx="3806190" cy="6697472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3543808"/>
            <a:ext cx="3806190" cy="6697472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38AE-F13F-4117-9918-25C8ED83C005}" type="datetimeFigureOut">
              <a:rPr kumimoji="1" lang="ja-JP" altLang="en-US" smtClean="0"/>
              <a:t>2023/10/2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1DFD-F369-481B-8712-3559956627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954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3612445"/>
            <a:ext cx="3806190" cy="1286044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4864267"/>
            <a:ext cx="3806190" cy="5689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3608832"/>
            <a:ext cx="3806190" cy="1284224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4860544"/>
            <a:ext cx="3806190" cy="5689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38AE-F13F-4117-9918-25C8ED83C005}" type="datetimeFigureOut">
              <a:rPr kumimoji="1" lang="ja-JP" altLang="en-US" smtClean="0"/>
              <a:t>2023/10/2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1DFD-F369-481B-8712-3559956627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65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38AE-F13F-4117-9918-25C8ED83C005}" type="datetimeFigureOut">
              <a:rPr kumimoji="1" lang="ja-JP" altLang="en-US" smtClean="0"/>
              <a:t>2023/10/2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1DFD-F369-481B-8712-3559956627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715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38AE-F13F-4117-9918-25C8ED83C005}" type="datetimeFigureOut">
              <a:rPr kumimoji="1" lang="ja-JP" altLang="en-US" smtClean="0"/>
              <a:t>2023/10/2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1DFD-F369-481B-8712-3559956627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791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1219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964057"/>
            <a:ext cx="2537460" cy="341376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354667"/>
            <a:ext cx="4572000" cy="8128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4465446"/>
            <a:ext cx="2548890" cy="555908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38AE-F13F-4117-9918-25C8ED83C005}" type="datetimeFigureOut">
              <a:rPr kumimoji="1" lang="ja-JP" altLang="en-US" smtClean="0"/>
              <a:t>2023/10/2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AD31DFD-F369-481B-8712-3559956627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665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9633188"/>
            <a:ext cx="8085582" cy="1090281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9477248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10506195"/>
            <a:ext cx="6922008" cy="94826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38AE-F13F-4117-9918-25C8ED83C005}" type="datetimeFigureOut">
              <a:rPr kumimoji="1" lang="ja-JP" altLang="en-US" smtClean="0"/>
              <a:t>2023/10/2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1DFD-F369-481B-8712-3559956627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416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20" y="888058"/>
            <a:ext cx="8079581" cy="2947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3543811"/>
            <a:ext cx="8065294" cy="6695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11399906"/>
            <a:ext cx="3086100" cy="406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CEF538AE-F13F-4117-9918-25C8ED83C005}" type="datetimeFigureOut">
              <a:rPr kumimoji="1" lang="ja-JP" altLang="en-US" smtClean="0"/>
              <a:t>2023/10/2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11652795"/>
            <a:ext cx="3771900" cy="406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10363997"/>
            <a:ext cx="2194560" cy="24836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DAD31DFD-F369-481B-8712-3559956627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2318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86" r:id="rId1"/>
    <p:sldLayoutId id="2147484387" r:id="rId2"/>
    <p:sldLayoutId id="2147484388" r:id="rId3"/>
    <p:sldLayoutId id="2147484389" r:id="rId4"/>
    <p:sldLayoutId id="2147484390" r:id="rId5"/>
    <p:sldLayoutId id="2147484391" r:id="rId6"/>
    <p:sldLayoutId id="2147484392" r:id="rId7"/>
    <p:sldLayoutId id="2147484393" r:id="rId8"/>
    <p:sldLayoutId id="2147484394" r:id="rId9"/>
    <p:sldLayoutId id="2147484395" r:id="rId10"/>
    <p:sldLayoutId id="21474843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8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kumimoji="1"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20">
            <a:extLst>
              <a:ext uri="{FF2B5EF4-FFF2-40B4-BE49-F238E27FC236}">
                <a16:creationId xmlns:a16="http://schemas.microsoft.com/office/drawing/2014/main" id="{7715C8D1-8801-4F72-A02C-66BFC99C8C19}"/>
              </a:ext>
            </a:extLst>
          </p:cNvPr>
          <p:cNvSpPr>
            <a:spLocks noChangeArrowheads="1"/>
          </p:cNvSpPr>
          <p:nvPr/>
        </p:nvSpPr>
        <p:spPr bwMode="auto">
          <a:xfrm rot="503811">
            <a:off x="7187692" y="-117552"/>
            <a:ext cx="1933416" cy="1874814"/>
          </a:xfrm>
          <a:prstGeom prst="star16">
            <a:avLst>
              <a:gd name="adj" fmla="val 37500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ja-JP" altLang="en-US" sz="2000" dirty="0">
                <a:solidFill>
                  <a:schemeClr val="tx1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rPr>
              <a:t>３年生</a:t>
            </a:r>
            <a:br>
              <a:rPr lang="en-US" altLang="ja-JP" sz="2000" dirty="0">
                <a:solidFill>
                  <a:schemeClr val="tx1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rPr>
            </a:br>
            <a:r>
              <a:rPr lang="ja-JP" altLang="en-US" sz="2000" dirty="0">
                <a:solidFill>
                  <a:schemeClr val="tx1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rPr>
              <a:t>修士１年生</a:t>
            </a:r>
            <a:br>
              <a:rPr lang="en-US" altLang="ja-JP" sz="2000" dirty="0">
                <a:solidFill>
                  <a:schemeClr val="tx1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rPr>
            </a:br>
            <a:r>
              <a:rPr lang="ja-JP" altLang="en-US" sz="2000" dirty="0">
                <a:solidFill>
                  <a:schemeClr val="tx1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rPr>
              <a:t>必見！</a:t>
            </a:r>
          </a:p>
        </p:txBody>
      </p:sp>
      <p:sp>
        <p:nvSpPr>
          <p:cNvPr id="6" name="フローチャート: 処理 5">
            <a:extLst>
              <a:ext uri="{FF2B5EF4-FFF2-40B4-BE49-F238E27FC236}">
                <a16:creationId xmlns:a16="http://schemas.microsoft.com/office/drawing/2014/main" id="{2FC1A88F-4D42-40C9-8B2E-03BB9B30D290}"/>
              </a:ext>
            </a:extLst>
          </p:cNvPr>
          <p:cNvSpPr/>
          <p:nvPr/>
        </p:nvSpPr>
        <p:spPr>
          <a:xfrm>
            <a:off x="370809" y="3817264"/>
            <a:ext cx="8876825" cy="3701282"/>
          </a:xfrm>
          <a:prstGeom prst="flowChartProcess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9F4240F-6BDD-436D-B172-91DFEDDDA488}"/>
              </a:ext>
            </a:extLst>
          </p:cNvPr>
          <p:cNvSpPr/>
          <p:nvPr/>
        </p:nvSpPr>
        <p:spPr>
          <a:xfrm rot="21108363">
            <a:off x="-1458797" y="819022"/>
            <a:ext cx="12061593" cy="3849772"/>
          </a:xfrm>
          <a:prstGeom prst="rect">
            <a:avLst/>
          </a:prstGeom>
          <a:noFill/>
        </p:spPr>
        <p:txBody>
          <a:bodyPr vert="horz" wrap="square" lIns="121920" tIns="60960" rIns="121920" bIns="60960">
            <a:spAutoFit/>
          </a:bodyPr>
          <a:lstStyle/>
          <a:p>
            <a:pPr algn="ctr"/>
            <a:r>
              <a:rPr lang="en-US" altLang="ja-JP" sz="12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ea typeface="BIZ UDPゴシック" panose="020B0400000000000000" pitchFamily="50" charset="-128"/>
              </a:rPr>
              <a:t>OBOG</a:t>
            </a:r>
            <a:r>
              <a:rPr lang="ja-JP" alt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フォーラム</a:t>
            </a:r>
            <a:endParaRPr lang="en-US" altLang="ja-JP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>
              <a:lnSpc>
                <a:spcPts val="5333"/>
              </a:lnSpc>
            </a:pPr>
            <a:r>
              <a:rPr lang="ja-JP" altLang="en-US" sz="5867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  <a:ea typeface="BIZ UDPゴシック" panose="020B0400000000000000" pitchFamily="50" charset="-128"/>
              </a:rPr>
              <a:t>　　　　　　　</a:t>
            </a:r>
            <a:r>
              <a:rPr lang="en-US" altLang="ja-JP" sz="5400" b="1" spc="5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ea typeface="BIZ UDPゴシック" panose="020B0400000000000000" pitchFamily="50" charset="-128"/>
              </a:rPr>
              <a:t>IN</a:t>
            </a:r>
            <a:r>
              <a:rPr lang="ja-JP" altLang="en-US" sz="3600" b="1" spc="5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鹿田キャンパス</a:t>
            </a:r>
            <a:endParaRPr lang="en-US" altLang="ja-JP" sz="3800" b="1" spc="5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ctr"/>
            <a:endParaRPr lang="ja-JP" alt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4CCE020-5C7D-4004-9B80-C3DEB2DBFF89}"/>
              </a:ext>
            </a:extLst>
          </p:cNvPr>
          <p:cNvSpPr/>
          <p:nvPr/>
        </p:nvSpPr>
        <p:spPr>
          <a:xfrm>
            <a:off x="546491" y="7541381"/>
            <a:ext cx="8051015" cy="39636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380990" indent="-380990">
              <a:buFont typeface="Wingdings" panose="05000000000000000000" pitchFamily="2" charset="2"/>
              <a:buChar char="n"/>
            </a:pPr>
            <a:r>
              <a:rPr kumimoji="1" lang="ja-JP" altLang="en-US" sz="24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日時</a:t>
            </a:r>
            <a:r>
              <a:rPr kumimoji="1" lang="en-US" altLang="ja-JP" sz="24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			</a:t>
            </a:r>
            <a:r>
              <a:rPr kumimoji="1" lang="en-US" altLang="ja-JP" sz="2400" dirty="0">
                <a:solidFill>
                  <a:srgbClr val="FFFF00"/>
                </a:solidFill>
                <a:latin typeface="Showcard Gothic" panose="04020904020102020604" pitchFamily="82" charset="0"/>
              </a:rPr>
              <a:t>10</a:t>
            </a:r>
            <a:r>
              <a:rPr kumimoji="1" lang="ja-JP" altLang="en-US" sz="24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月</a:t>
            </a:r>
            <a:r>
              <a:rPr kumimoji="1" lang="en-US" altLang="ja-JP" sz="2400" dirty="0">
                <a:solidFill>
                  <a:srgbClr val="FFFF00"/>
                </a:solidFill>
                <a:latin typeface="Showcard Gothic" panose="04020904020102020604" pitchFamily="82" charset="0"/>
              </a:rPr>
              <a:t>18</a:t>
            </a:r>
            <a:r>
              <a:rPr kumimoji="1" lang="ja-JP" altLang="en-US" sz="24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日（</a:t>
            </a:r>
            <a:r>
              <a:rPr kumimoji="1" lang="ja-JP" altLang="en-US" sz="24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水</a:t>
            </a:r>
            <a:r>
              <a:rPr kumimoji="1" lang="ja-JP" altLang="en-US" sz="24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）</a:t>
            </a:r>
            <a:r>
              <a:rPr kumimoji="1" lang="en-US" altLang="ja-JP" sz="2400" dirty="0">
                <a:solidFill>
                  <a:srgbClr val="FFFF00"/>
                </a:solidFill>
                <a:latin typeface="Showcard Gothic" panose="04020904020102020604" pitchFamily="82" charset="0"/>
              </a:rPr>
              <a:t>13</a:t>
            </a:r>
            <a:r>
              <a:rPr kumimoji="1" lang="ja-JP" altLang="en-US" sz="2400" dirty="0">
                <a:solidFill>
                  <a:srgbClr val="FFFF00"/>
                </a:solidFill>
                <a:latin typeface="Showcard Gothic" panose="04020904020102020604" pitchFamily="82" charset="0"/>
              </a:rPr>
              <a:t>：</a:t>
            </a:r>
            <a:r>
              <a:rPr kumimoji="1" lang="en-US" altLang="ja-JP" sz="2400" dirty="0">
                <a:solidFill>
                  <a:srgbClr val="FFFF00"/>
                </a:solidFill>
                <a:latin typeface="Showcard Gothic" panose="04020904020102020604" pitchFamily="82" charset="0"/>
              </a:rPr>
              <a:t>30</a:t>
            </a:r>
            <a:r>
              <a:rPr kumimoji="1" lang="ja-JP" altLang="en-US" sz="2400" dirty="0">
                <a:solidFill>
                  <a:srgbClr val="FFFF00"/>
                </a:solidFill>
                <a:latin typeface="Showcard Gothic" panose="04020904020102020604" pitchFamily="82" charset="0"/>
              </a:rPr>
              <a:t>～</a:t>
            </a:r>
            <a:r>
              <a:rPr kumimoji="1" lang="en-US" altLang="ja-JP" sz="2400" dirty="0">
                <a:solidFill>
                  <a:srgbClr val="FFFF00"/>
                </a:solidFill>
                <a:latin typeface="Showcard Gothic" panose="04020904020102020604" pitchFamily="82" charset="0"/>
              </a:rPr>
              <a:t>16</a:t>
            </a:r>
            <a:r>
              <a:rPr kumimoji="1" lang="ja-JP" altLang="en-US" sz="2400" dirty="0">
                <a:solidFill>
                  <a:srgbClr val="FFFF00"/>
                </a:solidFill>
                <a:latin typeface="Showcard Gothic" panose="04020904020102020604" pitchFamily="82" charset="0"/>
              </a:rPr>
              <a:t>：</a:t>
            </a:r>
            <a:r>
              <a:rPr kumimoji="1" lang="en-US" altLang="ja-JP" sz="2400" dirty="0">
                <a:solidFill>
                  <a:srgbClr val="FFFF00"/>
                </a:solidFill>
                <a:latin typeface="Showcard Gothic" panose="04020904020102020604" pitchFamily="82" charset="0"/>
              </a:rPr>
              <a:t>30</a:t>
            </a:r>
            <a:endParaRPr kumimoji="1" lang="en-US" altLang="ja-JP" sz="2400" dirty="0">
              <a:solidFill>
                <a:srgbClr val="FFFF00"/>
              </a:solidFill>
            </a:endParaRPr>
          </a:p>
          <a:p>
            <a:pPr marL="380990" indent="-380990">
              <a:buFont typeface="Wingdings" panose="05000000000000000000" pitchFamily="2" charset="2"/>
              <a:buChar char="n"/>
            </a:pPr>
            <a:r>
              <a:rPr kumimoji="1" lang="ja-JP" altLang="en-US" sz="24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開催方法   </a:t>
            </a:r>
            <a:r>
              <a:rPr kumimoji="1" lang="en-US" altLang="ja-JP" sz="24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	</a:t>
            </a:r>
            <a:r>
              <a:rPr kumimoji="1" lang="en-US" altLang="ja-JP" sz="2400" dirty="0">
                <a:solidFill>
                  <a:srgbClr val="FFFF00"/>
                </a:solidFill>
                <a:latin typeface="Showcard Gothic" panose="04020904020102020604" pitchFamily="82" charset="0"/>
                <a:ea typeface="ＤＦ特太ゴシック体" panose="020B0509000000000000" pitchFamily="49" charset="-128"/>
              </a:rPr>
              <a:t>Zoom</a:t>
            </a:r>
            <a:r>
              <a:rPr kumimoji="1" lang="ja-JP" altLang="en-US" sz="24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によるオンライン</a:t>
            </a:r>
            <a:endParaRPr kumimoji="1" lang="en-US" altLang="ja-JP" sz="24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380990" indent="-380990">
              <a:buFont typeface="Wingdings" panose="05000000000000000000" pitchFamily="2" charset="2"/>
              <a:buChar char="n"/>
            </a:pPr>
            <a:r>
              <a:rPr kumimoji="1" lang="ja-JP" altLang="en-US" sz="24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参加企業</a:t>
            </a:r>
            <a:endParaRPr kumimoji="1" lang="en-US" altLang="ja-JP" sz="24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2400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r>
              <a:rPr kumimoji="1" lang="ja-JP" altLang="en-US" sz="24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</a:t>
            </a:r>
            <a:r>
              <a:rPr kumimoji="1" lang="ja-JP" altLang="en-US" sz="24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関東化学株式会社</a:t>
            </a:r>
            <a:r>
              <a:rPr kumimoji="1" lang="ja-JP" altLang="en-US" sz="24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</a:p>
          <a:p>
            <a:r>
              <a:rPr kumimoji="1" lang="ja-JP" altLang="en-US" sz="24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・</a:t>
            </a:r>
            <a:r>
              <a:rPr kumimoji="1" lang="ja-JP" altLang="en-US" sz="24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テルモ株式会社</a:t>
            </a:r>
            <a:r>
              <a:rPr kumimoji="1" lang="ja-JP" altLang="en-US" sz="24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</a:p>
          <a:p>
            <a:r>
              <a:rPr kumimoji="1" lang="ja-JP" altLang="en-US" sz="24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・</a:t>
            </a:r>
            <a:r>
              <a:rPr kumimoji="1" lang="ja-JP" altLang="en-US" sz="24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一般財団法人 阪大微生物病研究会</a:t>
            </a:r>
          </a:p>
          <a:p>
            <a:r>
              <a:rPr kumimoji="1" lang="ja-JP" altLang="en-US" sz="24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・</a:t>
            </a:r>
            <a:r>
              <a:rPr kumimoji="1" lang="ja-JP" altLang="en-US" sz="24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マッキャンヘルスケアワールドワイドジャパン</a:t>
            </a:r>
            <a:endParaRPr kumimoji="1" lang="en-US" altLang="ja-JP" sz="2400" b="1" dirty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kumimoji="1" lang="en-US" altLang="ja-JP" sz="2133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ctr"/>
            <a:endParaRPr kumimoji="1" lang="ja-JP" altLang="en-US" sz="2133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40B0912-6A35-4E78-A4AE-8060D4B69A3B}"/>
              </a:ext>
            </a:extLst>
          </p:cNvPr>
          <p:cNvSpPr/>
          <p:nvPr/>
        </p:nvSpPr>
        <p:spPr>
          <a:xfrm>
            <a:off x="4813353" y="10787622"/>
            <a:ext cx="2943211" cy="8152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　</a:t>
            </a:r>
            <a:r>
              <a:rPr kumimoji="1" lang="ja-JP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＜お申し込み＞</a:t>
            </a:r>
            <a:br>
              <a:rPr kumimoji="1" lang="en-US" altLang="ja-JP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</a:br>
            <a:endParaRPr kumimoji="1" lang="ja-JP" alt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4" name="AutoShape 19">
            <a:extLst>
              <a:ext uri="{FF2B5EF4-FFF2-40B4-BE49-F238E27FC236}">
                <a16:creationId xmlns:a16="http://schemas.microsoft.com/office/drawing/2014/main" id="{A5358199-E85D-4362-87B9-F4DDE9570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4603"/>
            <a:ext cx="9372161" cy="85080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vert="horz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ja-JP" altLang="en-US" sz="1400" b="1" dirty="0">
                <a:latin typeface="Yu Gothic" panose="020B0400000000000000" pitchFamily="34" charset="-128"/>
                <a:ea typeface="Yu Gothic" panose="020B0400000000000000" pitchFamily="34" charset="-128"/>
                <a:cs typeface="ＤＦＰ太丸ゴシック体"/>
              </a:rPr>
              <a:t>主催</a:t>
            </a:r>
            <a:r>
              <a:rPr lang="en-US" altLang="ja-JP" sz="1400" b="1" dirty="0">
                <a:latin typeface="Yu Gothic" panose="020B0400000000000000" pitchFamily="34" charset="-128"/>
                <a:ea typeface="Yu Gothic" panose="020B0400000000000000" pitchFamily="34" charset="-128"/>
                <a:cs typeface="ＤＦＰ太丸ゴシック体"/>
              </a:rPr>
              <a:t>:</a:t>
            </a:r>
            <a:r>
              <a:rPr lang="ja-JP" altLang="en-US" sz="1400" b="1" dirty="0">
                <a:latin typeface="Yu Gothic" panose="020B0400000000000000" pitchFamily="34" charset="-128"/>
                <a:ea typeface="Yu Gothic" panose="020B0400000000000000" pitchFamily="34" charset="-128"/>
                <a:cs typeface="ＤＦＰ太丸ゴシック体"/>
              </a:rPr>
              <a:t>岡山大学大学院医歯薬学総合研究科　共催</a:t>
            </a:r>
            <a:r>
              <a:rPr lang="en-US" altLang="ja-JP" sz="1400" b="1" dirty="0">
                <a:latin typeface="Yu Gothic" panose="020B0400000000000000" pitchFamily="34" charset="-128"/>
                <a:ea typeface="Yu Gothic" panose="020B0400000000000000" pitchFamily="34" charset="-128"/>
                <a:cs typeface="ＤＦＰ太丸ゴシック体"/>
              </a:rPr>
              <a:t>:</a:t>
            </a:r>
            <a:r>
              <a:rPr lang="zh-TW" altLang="en-US" sz="1400" b="1" dirty="0">
                <a:latin typeface="Yu Gothic" panose="020B0400000000000000" pitchFamily="34" charset="-128"/>
                <a:ea typeface="Yu Gothic" panose="020B0400000000000000" pitchFamily="34" charset="-128"/>
                <a:cs typeface="ＤＦＰ太丸ゴシック体"/>
              </a:rPr>
              <a:t>教育推進機構 学生支援部門</a:t>
            </a:r>
            <a:endParaRPr lang="en-US" altLang="ja-JP" sz="1400" b="1" dirty="0">
              <a:latin typeface="Yu Gothic" panose="020B0400000000000000" pitchFamily="34" charset="-128"/>
              <a:ea typeface="Yu Gothic" panose="020B0400000000000000" pitchFamily="34" charset="-128"/>
              <a:cs typeface="ＤＦＰ太丸ゴシック体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455E26A-D819-4822-BF35-927E0431B19A}"/>
              </a:ext>
            </a:extLst>
          </p:cNvPr>
          <p:cNvSpPr/>
          <p:nvPr/>
        </p:nvSpPr>
        <p:spPr>
          <a:xfrm>
            <a:off x="-515255" y="10654322"/>
            <a:ext cx="3583287" cy="6121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＜お問い合わせ＞</a:t>
            </a:r>
          </a:p>
        </p:txBody>
      </p:sp>
      <p:sp>
        <p:nvSpPr>
          <p:cNvPr id="13" name="AutoShape 19">
            <a:extLst>
              <a:ext uri="{FF2B5EF4-FFF2-40B4-BE49-F238E27FC236}">
                <a16:creationId xmlns:a16="http://schemas.microsoft.com/office/drawing/2014/main" id="{7BF49A35-B630-452A-8C9C-BF9CAC30F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914" y="10960398"/>
            <a:ext cx="4571999" cy="1284908"/>
          </a:xfrm>
          <a:prstGeom prst="roundRect">
            <a:avLst>
              <a:gd name="adj" fmla="val 7677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800"/>
              </a:spcBef>
              <a:buNone/>
            </a:pPr>
            <a:endParaRPr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ＤＦＰ太丸ゴシック体"/>
            </a:endParaRPr>
          </a:p>
          <a:p>
            <a:pPr>
              <a:lnSpc>
                <a:spcPts val="2000"/>
              </a:lnSpc>
              <a:buNone/>
            </a:pPr>
            <a:r>
              <a:rPr lang="zh-CN" altLang="ja-JP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メイリオ"/>
              </a:rPr>
              <a:t>医歯薬学総合研究科等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メイリオ"/>
              </a:rPr>
              <a:t> </a:t>
            </a:r>
            <a:r>
              <a:rPr lang="ja-JP" altLang="ja-JP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メイリオ"/>
              </a:rPr>
              <a:t>大学院担当</a:t>
            </a:r>
            <a:r>
              <a:rPr lang="ja-JP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メイリオ"/>
              </a:rPr>
              <a:t> 　　</a:t>
            </a:r>
            <a:endParaRPr lang="en-US" altLang="ja-JP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ヒラギノ丸ゴ ProN W4"/>
            </a:endParaRPr>
          </a:p>
          <a:p>
            <a:pPr>
              <a:lnSpc>
                <a:spcPts val="1600"/>
              </a:lnSpc>
              <a:buNone/>
            </a:pPr>
            <a:r>
              <a:rPr lang="en-US" altLang="ja-JP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メイリオ"/>
              </a:rPr>
              <a:t> Phone : 086-235-7986   </a:t>
            </a:r>
            <a:endParaRPr lang="ja-JP" altLang="ja-JP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メイリオ"/>
            </a:endParaRPr>
          </a:p>
          <a:p>
            <a:pPr>
              <a:lnSpc>
                <a:spcPts val="1600"/>
              </a:lnSpc>
              <a:buNone/>
            </a:pPr>
            <a:r>
              <a:rPr lang="en-US" altLang="ja-JP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メイリオ"/>
              </a:rPr>
              <a:t> E-mail : kdf7986</a:t>
            </a:r>
            <a:r>
              <a:rPr lang="ja-JP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メイリオ"/>
              </a:rPr>
              <a:t>＠</a:t>
            </a:r>
            <a:r>
              <a:rPr lang="en-US" altLang="ja-JP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メイリオ"/>
              </a:rPr>
              <a:t>adm.okayama-u.ac.jp</a:t>
            </a:r>
            <a:endParaRPr lang="ja-JP" altLang="ja-JP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メイリオ"/>
            </a:endParaRPr>
          </a:p>
          <a:p>
            <a:pPr>
              <a:lnSpc>
                <a:spcPts val="2000"/>
              </a:lnSpc>
              <a:buNone/>
            </a:pPr>
            <a:endParaRPr lang="en-US" altLang="ja-JP" sz="1333" dirty="0">
              <a:solidFill>
                <a:srgbClr val="020859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2E221DA-09FF-453E-9EFC-FBB28D3803FB}"/>
              </a:ext>
            </a:extLst>
          </p:cNvPr>
          <p:cNvSpPr/>
          <p:nvPr/>
        </p:nvSpPr>
        <p:spPr>
          <a:xfrm>
            <a:off x="448919" y="720199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pt-BR" sz="1200" dirty="0">
                <a:solidFill>
                  <a:schemeClr val="bg1"/>
                </a:solidFill>
                <a:latin typeface="+mn-ea"/>
              </a:rPr>
              <a:t>出典：</a:t>
            </a:r>
            <a:r>
              <a:rPr lang="pt-BR" altLang="ja-JP" sz="1200" dirty="0">
                <a:solidFill>
                  <a:schemeClr val="bg1"/>
                </a:solidFill>
                <a:latin typeface="+mn-ea"/>
              </a:rPr>
              <a:t>Freepik</a:t>
            </a:r>
            <a:endParaRPr lang="ja-JP" altLang="en-US" sz="12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410155B-E3BA-40FD-9069-9D3D5840A5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" t="15836" r="6598" b="15959"/>
          <a:stretch/>
        </p:blipFill>
        <p:spPr>
          <a:xfrm>
            <a:off x="4109379" y="3511595"/>
            <a:ext cx="4812020" cy="3811896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A6CFA94-0008-45A1-A4A3-905A9EA09CE7}"/>
              </a:ext>
            </a:extLst>
          </p:cNvPr>
          <p:cNvSpPr/>
          <p:nvPr/>
        </p:nvSpPr>
        <p:spPr>
          <a:xfrm rot="20774091">
            <a:off x="1146357" y="4121362"/>
            <a:ext cx="1898578" cy="48777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eaVert" rtlCol="0" anchor="ctr"/>
          <a:lstStyle/>
          <a:p>
            <a:r>
              <a:rPr kumimoji="1" lang="ja-JP" altLang="en-US" sz="24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　　　　　　　　　　　　</a:t>
            </a:r>
            <a:endParaRPr kumimoji="1" lang="en-US" altLang="ja-JP" sz="24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24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岡大の先輩による</a:t>
            </a:r>
            <a:endParaRPr kumimoji="1" lang="en-US" altLang="ja-JP" sz="24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24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岡大生のための</a:t>
            </a:r>
            <a:endParaRPr kumimoji="1" lang="en-US" altLang="ja-JP" sz="24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24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就活イベント</a:t>
            </a:r>
            <a:endParaRPr kumimoji="1" lang="en-US" altLang="ja-JP" sz="24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24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オンラインで開催！</a:t>
            </a:r>
            <a:endParaRPr kumimoji="1" lang="en-US" altLang="ja-JP" sz="24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kumimoji="1" lang="en-US" altLang="ja-JP" sz="24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BE5EABC6-D9EB-4720-8B91-C24F0431ACFD}"/>
              </a:ext>
            </a:extLst>
          </p:cNvPr>
          <p:cNvCxnSpPr>
            <a:cxnSpLocks/>
          </p:cNvCxnSpPr>
          <p:nvPr/>
        </p:nvCxnSpPr>
        <p:spPr>
          <a:xfrm>
            <a:off x="486281" y="5324143"/>
            <a:ext cx="848268" cy="16058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D7A80D0C-12C8-4A32-AA36-B9168A9A6A70}"/>
              </a:ext>
            </a:extLst>
          </p:cNvPr>
          <p:cNvCxnSpPr>
            <a:cxnSpLocks/>
          </p:cNvCxnSpPr>
          <p:nvPr/>
        </p:nvCxnSpPr>
        <p:spPr>
          <a:xfrm flipH="1">
            <a:off x="3049482" y="4952528"/>
            <a:ext cx="37101" cy="17870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4452ADD-18EC-4F7D-ABC3-3E70E212A6AC}"/>
              </a:ext>
            </a:extLst>
          </p:cNvPr>
          <p:cNvSpPr/>
          <p:nvPr/>
        </p:nvSpPr>
        <p:spPr>
          <a:xfrm rot="21108363">
            <a:off x="-833698" y="916076"/>
            <a:ext cx="3796042" cy="2031325"/>
          </a:xfrm>
          <a:prstGeom prst="rect">
            <a:avLst/>
          </a:prstGeom>
          <a:noFill/>
        </p:spPr>
        <p:txBody>
          <a:bodyPr vert="horz" wrap="square" lIns="121920" tIns="60960" rIns="121920" bIns="60960">
            <a:spAutoFit/>
          </a:bodyPr>
          <a:lstStyle/>
          <a:p>
            <a:pPr algn="ctr"/>
            <a:r>
              <a:rPr lang="ja-JP" altLang="en-US" sz="4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ネット</a:t>
            </a:r>
            <a:endParaRPr lang="en-US" altLang="ja-JP" sz="4400" b="1" spc="50" dirty="0">
              <a:ln w="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endParaRPr lang="ja-JP" altLang="en-US" sz="8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8" name="四角形吹き出し 2">
            <a:extLst>
              <a:ext uri="{FF2B5EF4-FFF2-40B4-BE49-F238E27FC236}">
                <a16:creationId xmlns:a16="http://schemas.microsoft.com/office/drawing/2014/main" id="{6F8DCF9E-6101-401D-A480-A6486A27329A}"/>
              </a:ext>
            </a:extLst>
          </p:cNvPr>
          <p:cNvSpPr/>
          <p:nvPr/>
        </p:nvSpPr>
        <p:spPr>
          <a:xfrm>
            <a:off x="6238087" y="8659188"/>
            <a:ext cx="2669490" cy="1077218"/>
          </a:xfrm>
          <a:prstGeom prst="wedgeRectCallout">
            <a:avLst>
              <a:gd name="adj1" fmla="val -62155"/>
              <a:gd name="adj2" fmla="val 41246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700" dirty="0">
              <a:solidFill>
                <a:schemeClr val="bg1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C24419A-9BA5-4E98-8914-E6A15F5D43DD}"/>
              </a:ext>
            </a:extLst>
          </p:cNvPr>
          <p:cNvSpPr/>
          <p:nvPr/>
        </p:nvSpPr>
        <p:spPr>
          <a:xfrm>
            <a:off x="-6253316" y="496660"/>
            <a:ext cx="4699730" cy="1966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7EB24E1-CDF9-4678-84D1-6203A5C7B34D}"/>
              </a:ext>
            </a:extLst>
          </p:cNvPr>
          <p:cNvSpPr/>
          <p:nvPr/>
        </p:nvSpPr>
        <p:spPr>
          <a:xfrm>
            <a:off x="5286832" y="8694032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6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各社の人事担当者や先輩に</a:t>
            </a:r>
            <a:endParaRPr kumimoji="1" lang="en-US" altLang="ja-JP" sz="1600" dirty="0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  <a:p>
            <a:pPr algn="ctr"/>
            <a:r>
              <a:rPr kumimoji="1" lang="ja-JP" altLang="en-US" sz="16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職種についての説明と</a:t>
            </a:r>
            <a:endParaRPr kumimoji="1" lang="en-US" altLang="ja-JP" sz="1600" dirty="0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  <a:p>
            <a:pPr algn="ctr"/>
            <a:r>
              <a:rPr kumimoji="1" lang="ja-JP" altLang="en-US" sz="16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求める人材について</a:t>
            </a:r>
            <a:endParaRPr kumimoji="1" lang="en-US" altLang="ja-JP" sz="1600" dirty="0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  <a:p>
            <a:pPr algn="ctr"/>
            <a:r>
              <a:rPr kumimoji="1" lang="ja-JP" altLang="en-US" sz="16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お話していただきます！</a:t>
            </a:r>
            <a:endParaRPr kumimoji="1" lang="en-US" altLang="ja-JP" sz="1600" dirty="0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FED5388-1860-4C56-BEC4-6F743EF34BEA}"/>
              </a:ext>
            </a:extLst>
          </p:cNvPr>
          <p:cNvSpPr/>
          <p:nvPr/>
        </p:nvSpPr>
        <p:spPr>
          <a:xfrm>
            <a:off x="5792424" y="11424598"/>
            <a:ext cx="2169717" cy="6591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kumimoji="1" lang="ja-JP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Medium" panose="020B0500000000000000" pitchFamily="50" charset="-128"/>
                <a:ea typeface="Yu Gothic Medium" panose="020B0500000000000000" pitchFamily="50" charset="-128"/>
              </a:rPr>
              <a:t>締切</a:t>
            </a:r>
            <a:endParaRPr kumimoji="1" lang="en-US" altLang="ja-JP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Medium" panose="020B0500000000000000" pitchFamily="50" charset="-128"/>
              <a:ea typeface="Yu Gothic Medium" panose="020B0500000000000000" pitchFamily="50" charset="-128"/>
            </a:endParaRPr>
          </a:p>
          <a:p>
            <a:r>
              <a:rPr kumimoji="1" lang="en-US" altLang="ja-JP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Medium" panose="020B0500000000000000" pitchFamily="50" charset="-128"/>
                <a:ea typeface="Yu Gothic Medium" panose="020B0500000000000000" pitchFamily="50" charset="-128"/>
              </a:rPr>
              <a:t>10</a:t>
            </a:r>
            <a:r>
              <a:rPr kumimoji="1" lang="ja-JP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Medium" panose="020B0500000000000000" pitchFamily="50" charset="-128"/>
                <a:ea typeface="Yu Gothic Medium" panose="020B0500000000000000" pitchFamily="50" charset="-128"/>
              </a:rPr>
              <a:t>月</a:t>
            </a:r>
            <a:r>
              <a:rPr kumimoji="1" lang="en-US" altLang="ja-JP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Medium" panose="020B0500000000000000" pitchFamily="50" charset="-128"/>
                <a:ea typeface="Yu Gothic Medium" panose="020B0500000000000000" pitchFamily="50" charset="-128"/>
              </a:rPr>
              <a:t>17</a:t>
            </a:r>
            <a:r>
              <a:rPr kumimoji="1" lang="ja-JP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Medium" panose="020B0500000000000000" pitchFamily="50" charset="-128"/>
                <a:ea typeface="Yu Gothic Medium" panose="020B0500000000000000" pitchFamily="50" charset="-128"/>
              </a:rPr>
              <a:t>日</a:t>
            </a:r>
            <a:r>
              <a:rPr kumimoji="1" lang="en-US" altLang="ja-JP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Medium" panose="020B0500000000000000" pitchFamily="50" charset="-128"/>
                <a:ea typeface="Yu Gothic Medium" panose="020B0500000000000000" pitchFamily="50" charset="-128"/>
              </a:rPr>
              <a:t>17</a:t>
            </a:r>
            <a:r>
              <a:rPr kumimoji="1" lang="ja-JP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Medium" panose="020B0500000000000000" pitchFamily="50" charset="-128"/>
                <a:ea typeface="Yu Gothic Medium" panose="020B0500000000000000" pitchFamily="50" charset="-128"/>
              </a:rPr>
              <a:t>：</a:t>
            </a:r>
            <a:r>
              <a:rPr kumimoji="1" lang="en-US" altLang="ja-JP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Medium" panose="020B0500000000000000" pitchFamily="50" charset="-128"/>
                <a:ea typeface="Yu Gothic Medium" panose="020B0500000000000000" pitchFamily="50" charset="-128"/>
              </a:rPr>
              <a:t>00</a:t>
            </a:r>
            <a:endParaRPr kumimoji="1" lang="ja-JP" altLang="en-U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Medium" panose="020B0500000000000000" pitchFamily="50" charset="-128"/>
              <a:ea typeface="Yu Gothic Medium" panose="020B0500000000000000" pitchFamily="50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FB4ACCDC-6A8B-489D-93FC-ED313126E4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8" t="35501" r="24633" b="13285"/>
          <a:stretch/>
        </p:blipFill>
        <p:spPr>
          <a:xfrm>
            <a:off x="7551174" y="10742975"/>
            <a:ext cx="1356885" cy="138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81404"/>
      </p:ext>
    </p:extLst>
  </p:cSld>
  <p:clrMapOvr>
    <a:masterClrMapping/>
  </p:clrMapOvr>
</p:sld>
</file>

<file path=ppt/theme/theme1.xml><?xml version="1.0" encoding="utf-8"?>
<a:theme xmlns:a="http://schemas.openxmlformats.org/drawingml/2006/main" name="メトロポリタン">
  <a:themeElements>
    <a:clrScheme name="赤紫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メトロポリタン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メトロポリタン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44E3BB9A-3BF5-4BE4-90CF-48BFABC785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メトロポリタン</Template>
  <TotalTime>600</TotalTime>
  <Words>186</Words>
  <Application>Microsoft Office PowerPoint</Application>
  <PresentationFormat>ユーザー設定</PresentationFormat>
  <Paragraphs>30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7" baseType="lpstr">
      <vt:lpstr>BIZ UDPゴシック</vt:lpstr>
      <vt:lpstr>ＤＦＰ太丸ゴシック体</vt:lpstr>
      <vt:lpstr>ＤＦ特太ゴシック体</vt:lpstr>
      <vt:lpstr>HGP創英角ｺﾞｼｯｸUB</vt:lpstr>
      <vt:lpstr>ＭＳ Ｐゴシック</vt:lpstr>
      <vt:lpstr>UD Digi Kyokasho NK-B</vt:lpstr>
      <vt:lpstr>UD デジタル 教科書体 NP-B</vt:lpstr>
      <vt:lpstr>Yu Gothic Medium</vt:lpstr>
      <vt:lpstr>ヒラギノ丸ゴ ProN W4</vt:lpstr>
      <vt:lpstr>メイリオ</vt:lpstr>
      <vt:lpstr>Yu Gothic</vt:lpstr>
      <vt:lpstr>Arial</vt:lpstr>
      <vt:lpstr>Calibri Light</vt:lpstr>
      <vt:lpstr>Showcard Gothic</vt:lpstr>
      <vt:lpstr>Wingdings</vt:lpstr>
      <vt:lpstr>メトロポリタン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小笠原 利奈</dc:creator>
  <cp:lastModifiedBy>小笠原 利奈</cp:lastModifiedBy>
  <cp:revision>61</cp:revision>
  <cp:lastPrinted>2023-10-02T02:05:22Z</cp:lastPrinted>
  <dcterms:created xsi:type="dcterms:W3CDTF">2023-06-19T04:56:35Z</dcterms:created>
  <dcterms:modified xsi:type="dcterms:W3CDTF">2023-10-02T02:09:26Z</dcterms:modified>
</cp:coreProperties>
</file>