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3333FF"/>
    <a:srgbClr val="00CC00"/>
    <a:srgbClr val="336600"/>
    <a:srgbClr val="008000"/>
    <a:srgbClr val="009900"/>
    <a:srgbClr val="000066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howGuides="1">
      <p:cViewPr varScale="1">
        <p:scale>
          <a:sx n="72" d="100"/>
          <a:sy n="72" d="100"/>
        </p:scale>
        <p:origin x="792" y="9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4B0CD-9565-4CB8-9804-0EADE5AD2C86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E786F-A456-40AF-8086-999DD4F39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3451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4B0CD-9565-4CB8-9804-0EADE5AD2C86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E786F-A456-40AF-8086-999DD4F39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76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4B0CD-9565-4CB8-9804-0EADE5AD2C86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E786F-A456-40AF-8086-999DD4F39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1066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4B0CD-9565-4CB8-9804-0EADE5AD2C86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E786F-A456-40AF-8086-999DD4F39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899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4B0CD-9565-4CB8-9804-0EADE5AD2C86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E786F-A456-40AF-8086-999DD4F39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5178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4B0CD-9565-4CB8-9804-0EADE5AD2C86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E786F-A456-40AF-8086-999DD4F39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7336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4B0CD-9565-4CB8-9804-0EADE5AD2C86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E786F-A456-40AF-8086-999DD4F39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9306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4B0CD-9565-4CB8-9804-0EADE5AD2C86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E786F-A456-40AF-8086-999DD4F39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5473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4B0CD-9565-4CB8-9804-0EADE5AD2C86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E786F-A456-40AF-8086-999DD4F39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2088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4B0CD-9565-4CB8-9804-0EADE5AD2C86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E786F-A456-40AF-8086-999DD4F39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3143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4B0CD-9565-4CB8-9804-0EADE5AD2C86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E786F-A456-40AF-8086-999DD4F39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8145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4B0CD-9565-4CB8-9804-0EADE5AD2C86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E786F-A456-40AF-8086-999DD4F39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793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trendy.nikkeibp.co.jp/article/pickup/20090521/1026387/02_px2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016" y="7442260"/>
            <a:ext cx="3284984" cy="246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Owner\Documents\NIID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" y="0"/>
            <a:ext cx="1360193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5" descr="https://iwap.cc.okayama-u.ac.jp/fw/dfw/STAFFNEW/okayama-u/staff_only/up_load_files/kouhou-jpg/sig_jyoko.jpg"/>
          <p:cNvSpPr>
            <a:spLocks noChangeAspect="1" noChangeArrowheads="1"/>
          </p:cNvSpPr>
          <p:nvPr/>
        </p:nvSpPr>
        <p:spPr bwMode="auto">
          <a:xfrm>
            <a:off x="155575" y="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" name="AutoShape 7" descr="https://iwap.cc.okayama-u.ac.jp/fw/dfw/STAFFNEW/okayama-u/staff_only/up_load_files/kouhou-jpg/sig_jyoko.jpg"/>
          <p:cNvSpPr>
            <a:spLocks noChangeAspect="1" noChangeArrowheads="1"/>
          </p:cNvSpPr>
          <p:nvPr/>
        </p:nvSpPr>
        <p:spPr bwMode="auto">
          <a:xfrm>
            <a:off x="307975" y="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034" name="Picture 10" descr="C:\Users\Owner\Documents\sig_yok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557" y="0"/>
            <a:ext cx="2402823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/>
          <p:cNvSpPr txBox="1"/>
          <p:nvPr/>
        </p:nvSpPr>
        <p:spPr>
          <a:xfrm>
            <a:off x="1618248" y="668524"/>
            <a:ext cx="362150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000" b="1" dirty="0">
                <a:solidFill>
                  <a:srgbClr val="3366FF"/>
                </a:solidFill>
              </a:rPr>
              <a:t>大学院講義のご案内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80627" y="1208584"/>
            <a:ext cx="670536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90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「日本の予防接種政策：歴史、エビデンス、そしてこれから」</a:t>
            </a:r>
            <a:endParaRPr lang="en-US" altLang="ja-JP" sz="290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20915" y="3283459"/>
            <a:ext cx="603242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国立健康危機管理研究機構 国立感染症研究所 </a:t>
            </a:r>
            <a:endParaRPr lang="en-US" altLang="zh-TW" sz="22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/>
            <a:r>
              <a:rPr lang="ja-JP" altLang="en-US" sz="2200" b="1" dirty="0">
                <a:latin typeface="ＭＳ Ｐゴシック" panose="020B0600070205080204" pitchFamily="50" charset="-128"/>
              </a:rPr>
              <a:t>感染症疫学センター長</a:t>
            </a:r>
            <a:endParaRPr kumimoji="1" lang="ja-JP" altLang="en-US" sz="22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981522" y="2851411"/>
            <a:ext cx="491512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総合感染症学（連携大学院）</a:t>
            </a:r>
            <a:r>
              <a:rPr lang="ja-JP" altLang="en-US" sz="22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客員教授</a:t>
            </a:r>
            <a:endParaRPr kumimoji="1" lang="ja-JP" altLang="en-US" sz="22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952836" y="2205080"/>
            <a:ext cx="29883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/>
              <a:t>鈴木　基</a:t>
            </a:r>
            <a:r>
              <a:rPr kumimoji="1" lang="ja-JP" altLang="en-US" sz="3600" dirty="0"/>
              <a:t>  先生</a:t>
            </a:r>
            <a:endParaRPr kumimoji="1" lang="en-US" altLang="ja-JP" sz="3600" dirty="0"/>
          </a:p>
        </p:txBody>
      </p:sp>
      <p:sp>
        <p:nvSpPr>
          <p:cNvPr id="21" name="テキスト ボックス 5"/>
          <p:cNvSpPr txBox="1">
            <a:spLocks noChangeArrowheads="1"/>
          </p:cNvSpPr>
          <p:nvPr/>
        </p:nvSpPr>
        <p:spPr bwMode="auto">
          <a:xfrm>
            <a:off x="1177208" y="6394017"/>
            <a:ext cx="45560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  <a:defRPr kumimoji="1" sz="2800">
                <a:solidFill>
                  <a:schemeClr val="tx1"/>
                </a:solidFill>
                <a:latin typeface="ＭＳ Ｐゴシック" charset="-128"/>
                <a:ea typeface="ＭＳ Ｐゴシック" charset="-128"/>
              </a:defRPr>
            </a:lvl1pPr>
            <a:lvl2pPr marL="742950" indent="-285750" eaLnBrk="0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–"/>
              <a:defRPr kumimoji="1" sz="2400">
                <a:solidFill>
                  <a:schemeClr val="tx1"/>
                </a:solidFill>
                <a:latin typeface="ＭＳ Ｐゴシック" charset="-128"/>
                <a:ea typeface="ＭＳ Ｐゴシック" charset="-128"/>
              </a:defRPr>
            </a:lvl2pPr>
            <a:lvl3pPr marL="1143000" indent="-228600" eaLnBrk="0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  <a:defRPr kumimoji="1" sz="2000">
                <a:solidFill>
                  <a:schemeClr val="tx1"/>
                </a:solidFill>
                <a:latin typeface="ＭＳ Ｐゴシック" charset="-128"/>
                <a:ea typeface="ＭＳ Ｐゴシック" charset="-128"/>
              </a:defRPr>
            </a:lvl3pPr>
            <a:lvl4pPr marL="1600200" indent="-228600" eaLnBrk="0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ＭＳ Ｐゴシック" charset="-128"/>
                <a:ea typeface="ＭＳ Ｐゴシック" charset="-128"/>
              </a:defRPr>
            </a:lvl4pPr>
            <a:lvl5pPr marL="2057400" indent="-228600" eaLnBrk="0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ＭＳ Ｐゴシック" charset="-128"/>
                <a:ea typeface="ＭＳ Ｐゴシック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ＭＳ Ｐゴシック" charset="-128"/>
                <a:ea typeface="ＭＳ Ｐゴシック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ＭＳ Ｐゴシック" charset="-128"/>
                <a:ea typeface="ＭＳ Ｐゴシック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ＭＳ Ｐゴシック" charset="-128"/>
                <a:ea typeface="ＭＳ Ｐゴシック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ＭＳ Ｐゴシック" charset="-128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0" lang="ja-JP" altLang="en-US" sz="1800" b="1" dirty="0">
                <a:solidFill>
                  <a:srgbClr val="3366FF"/>
                </a:solidFill>
              </a:rPr>
              <a:t>日時：令和８年</a:t>
            </a:r>
            <a:r>
              <a:rPr kumimoji="0" lang="en-US" altLang="ja-JP" sz="1800" b="1" dirty="0">
                <a:solidFill>
                  <a:srgbClr val="3366FF"/>
                </a:solidFill>
              </a:rPr>
              <a:t>11</a:t>
            </a:r>
            <a:r>
              <a:rPr kumimoji="0" lang="ja-JP" altLang="en-US" sz="1800" b="1" dirty="0">
                <a:solidFill>
                  <a:srgbClr val="3366FF"/>
                </a:solidFill>
              </a:rPr>
              <a:t>月</a:t>
            </a:r>
            <a:r>
              <a:rPr kumimoji="0" lang="en-US" altLang="ja-JP" sz="1800" b="1" dirty="0">
                <a:solidFill>
                  <a:srgbClr val="3366FF"/>
                </a:solidFill>
              </a:rPr>
              <a:t>26</a:t>
            </a:r>
            <a:r>
              <a:rPr kumimoji="0" lang="ja-JP" altLang="en-US" sz="1800" b="1" dirty="0">
                <a:solidFill>
                  <a:srgbClr val="3366FF"/>
                </a:solidFill>
              </a:rPr>
              <a:t>日（木）　</a:t>
            </a:r>
            <a:r>
              <a:rPr kumimoji="0" lang="en-US" altLang="ja-JP" sz="1800" b="1" dirty="0">
                <a:solidFill>
                  <a:srgbClr val="3366FF"/>
                </a:solidFill>
              </a:rPr>
              <a:t>17</a:t>
            </a:r>
            <a:r>
              <a:rPr kumimoji="0" lang="ja-JP" altLang="en-US" sz="1800" b="1" dirty="0">
                <a:solidFill>
                  <a:srgbClr val="3366FF"/>
                </a:solidFill>
              </a:rPr>
              <a:t>：</a:t>
            </a:r>
            <a:r>
              <a:rPr kumimoji="0" lang="en-US" altLang="ja-JP" sz="1800" b="1" dirty="0">
                <a:solidFill>
                  <a:srgbClr val="3366FF"/>
                </a:solidFill>
              </a:rPr>
              <a:t>30</a:t>
            </a:r>
            <a:r>
              <a:rPr kumimoji="0" lang="ja-JP" altLang="en-US" sz="1800" b="1" dirty="0">
                <a:solidFill>
                  <a:srgbClr val="3366FF"/>
                </a:solidFill>
              </a:rPr>
              <a:t>～</a:t>
            </a:r>
            <a:r>
              <a:rPr kumimoji="0" lang="en-US" altLang="ja-JP" sz="1800" b="1" dirty="0">
                <a:solidFill>
                  <a:srgbClr val="3366FF"/>
                </a:solidFill>
              </a:rPr>
              <a:t>19</a:t>
            </a:r>
            <a:r>
              <a:rPr kumimoji="0" lang="ja-JP" altLang="en-US" sz="1800" b="1" dirty="0">
                <a:solidFill>
                  <a:srgbClr val="3366FF"/>
                </a:solidFill>
              </a:rPr>
              <a:t>：</a:t>
            </a:r>
            <a:r>
              <a:rPr kumimoji="0" lang="en-US" altLang="ja-JP" sz="1800" b="1" dirty="0">
                <a:solidFill>
                  <a:srgbClr val="3366FF"/>
                </a:solidFill>
              </a:rPr>
              <a:t>30</a:t>
            </a:r>
          </a:p>
        </p:txBody>
      </p:sp>
      <p:sp>
        <p:nvSpPr>
          <p:cNvPr id="24" name="テキスト ボックス 11"/>
          <p:cNvSpPr txBox="1">
            <a:spLocks noChangeArrowheads="1"/>
          </p:cNvSpPr>
          <p:nvPr/>
        </p:nvSpPr>
        <p:spPr bwMode="auto">
          <a:xfrm>
            <a:off x="1177208" y="6718053"/>
            <a:ext cx="43040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  <a:defRPr kumimoji="1" sz="2800">
                <a:solidFill>
                  <a:schemeClr val="tx1"/>
                </a:solidFill>
                <a:latin typeface="ＭＳ Ｐゴシック" charset="-128"/>
                <a:ea typeface="ＭＳ Ｐゴシック" charset="-128"/>
              </a:defRPr>
            </a:lvl1pPr>
            <a:lvl2pPr marL="742950" indent="-285750" eaLnBrk="0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–"/>
              <a:defRPr kumimoji="1" sz="2400">
                <a:solidFill>
                  <a:schemeClr val="tx1"/>
                </a:solidFill>
                <a:latin typeface="ＭＳ Ｐゴシック" charset="-128"/>
                <a:ea typeface="ＭＳ Ｐゴシック" charset="-128"/>
              </a:defRPr>
            </a:lvl2pPr>
            <a:lvl3pPr marL="1143000" indent="-228600" eaLnBrk="0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  <a:defRPr kumimoji="1" sz="2000">
                <a:solidFill>
                  <a:schemeClr val="tx1"/>
                </a:solidFill>
                <a:latin typeface="ＭＳ Ｐゴシック" charset="-128"/>
                <a:ea typeface="ＭＳ Ｐゴシック" charset="-128"/>
              </a:defRPr>
            </a:lvl3pPr>
            <a:lvl4pPr marL="1600200" indent="-228600" eaLnBrk="0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ＭＳ Ｐゴシック" charset="-128"/>
                <a:ea typeface="ＭＳ Ｐゴシック" charset="-128"/>
              </a:defRPr>
            </a:lvl4pPr>
            <a:lvl5pPr marL="2057400" indent="-228600" eaLnBrk="0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ＭＳ Ｐゴシック" charset="-128"/>
                <a:ea typeface="ＭＳ Ｐゴシック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ＭＳ Ｐゴシック" charset="-128"/>
                <a:ea typeface="ＭＳ Ｐゴシック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ＭＳ Ｐゴシック" charset="-128"/>
                <a:ea typeface="ＭＳ Ｐゴシック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ＭＳ Ｐゴシック" charset="-128"/>
                <a:ea typeface="ＭＳ Ｐゴシック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ＭＳ Ｐゴシック" charset="-128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kumimoji="0" lang="ja-JP" altLang="en-US" sz="1800" b="1" dirty="0">
                <a:solidFill>
                  <a:srgbClr val="3366FF"/>
                </a:solidFill>
              </a:rPr>
              <a:t>場所：歯学部棟４階基礎講義室</a:t>
            </a:r>
            <a:endParaRPr kumimoji="0" lang="en-US" altLang="ja-JP" sz="1800" b="1" dirty="0">
              <a:solidFill>
                <a:srgbClr val="3366FF"/>
              </a:solidFill>
            </a:endParaRPr>
          </a:p>
        </p:txBody>
      </p:sp>
      <p:sp>
        <p:nvSpPr>
          <p:cNvPr id="26" name="テキスト ボックス 13"/>
          <p:cNvSpPr txBox="1">
            <a:spLocks noChangeArrowheads="1"/>
          </p:cNvSpPr>
          <p:nvPr/>
        </p:nvSpPr>
        <p:spPr bwMode="auto">
          <a:xfrm>
            <a:off x="1177208" y="7031940"/>
            <a:ext cx="42287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  <a:defRPr kumimoji="1" sz="2800">
                <a:solidFill>
                  <a:schemeClr val="tx1"/>
                </a:solidFill>
                <a:latin typeface="ＭＳ Ｐゴシック" charset="-128"/>
                <a:ea typeface="ＭＳ Ｐゴシック" charset="-128"/>
              </a:defRPr>
            </a:lvl1pPr>
            <a:lvl2pPr marL="742950" indent="-285750" eaLnBrk="0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–"/>
              <a:defRPr kumimoji="1" sz="2400">
                <a:solidFill>
                  <a:schemeClr val="tx1"/>
                </a:solidFill>
                <a:latin typeface="ＭＳ Ｐゴシック" charset="-128"/>
                <a:ea typeface="ＭＳ Ｐゴシック" charset="-128"/>
              </a:defRPr>
            </a:lvl2pPr>
            <a:lvl3pPr marL="1143000" indent="-228600" eaLnBrk="0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  <a:defRPr kumimoji="1" sz="2000">
                <a:solidFill>
                  <a:schemeClr val="tx1"/>
                </a:solidFill>
                <a:latin typeface="ＭＳ Ｐゴシック" charset="-128"/>
                <a:ea typeface="ＭＳ Ｐゴシック" charset="-128"/>
              </a:defRPr>
            </a:lvl3pPr>
            <a:lvl4pPr marL="1600200" indent="-228600" eaLnBrk="0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ＭＳ Ｐゴシック" charset="-128"/>
                <a:ea typeface="ＭＳ Ｐゴシック" charset="-128"/>
              </a:defRPr>
            </a:lvl4pPr>
            <a:lvl5pPr marL="2057400" indent="-228600" eaLnBrk="0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ＭＳ Ｐゴシック" charset="-128"/>
                <a:ea typeface="ＭＳ Ｐゴシック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ＭＳ Ｐゴシック" charset="-128"/>
                <a:ea typeface="ＭＳ Ｐゴシック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ＭＳ Ｐゴシック" charset="-128"/>
                <a:ea typeface="ＭＳ Ｐゴシック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ＭＳ Ｐゴシック" charset="-128"/>
                <a:ea typeface="ＭＳ Ｐゴシック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ＭＳ Ｐゴシック" charset="-128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ja-JP" altLang="en-US" sz="1800" b="1" dirty="0">
                <a:solidFill>
                  <a:srgbClr val="3366FF"/>
                </a:solidFill>
                <a:latin typeface="Arial" charset="0"/>
              </a:rPr>
              <a:t>対象：大学院生，教員，</a:t>
            </a:r>
            <a:r>
              <a:rPr lang="ja-JP" altLang="ja-JP" sz="1800" b="1" dirty="0">
                <a:solidFill>
                  <a:srgbClr val="3366FF"/>
                </a:solidFill>
                <a:latin typeface="Arial" charset="0"/>
              </a:rPr>
              <a:t>研修医</a:t>
            </a:r>
            <a:r>
              <a:rPr lang="ja-JP" altLang="en-US" sz="1800" b="1" dirty="0">
                <a:solidFill>
                  <a:srgbClr val="3366FF"/>
                </a:solidFill>
                <a:latin typeface="Arial" charset="0"/>
              </a:rPr>
              <a:t>，医員</a:t>
            </a:r>
            <a:r>
              <a:rPr lang="ja-JP" altLang="ja-JP" sz="1800" b="1" dirty="0">
                <a:solidFill>
                  <a:srgbClr val="3366FF"/>
                </a:solidFill>
                <a:latin typeface="Arial" charset="0"/>
              </a:rPr>
              <a:t>等</a:t>
            </a:r>
            <a:endParaRPr kumimoji="0" lang="en-US" altLang="ja-JP" sz="1800" b="1" dirty="0">
              <a:solidFill>
                <a:srgbClr val="3366FF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80628" y="9165468"/>
            <a:ext cx="2776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b="1" dirty="0"/>
              <a:t>連絡先：口腔微生物学分野</a:t>
            </a:r>
            <a:endParaRPr kumimoji="1" lang="en-US" altLang="ja-JP" sz="1400" b="1" dirty="0"/>
          </a:p>
          <a:p>
            <a:r>
              <a:rPr lang="ja-JP" altLang="en-US" sz="1400" b="1" dirty="0"/>
              <a:t>                 大原　直也 （内線６６５５）</a:t>
            </a:r>
            <a:endParaRPr kumimoji="1" lang="ja-JP" altLang="en-US" sz="1400" b="1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80627" y="7457018"/>
            <a:ext cx="328498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/>
              <a:t>　この講義は博士課程授業科目の</a:t>
            </a:r>
            <a:r>
              <a:rPr lang="en-US" altLang="ja-JP" sz="1400" b="1" dirty="0"/>
              <a:t>｢</a:t>
            </a:r>
            <a:r>
              <a:rPr lang="ja-JP" altLang="en-US" sz="1400" b="1" dirty="0"/>
              <a:t>研究方法論（基礎･応用）</a:t>
            </a:r>
            <a:r>
              <a:rPr lang="en-US" altLang="ja-JP" sz="1400" b="1" dirty="0"/>
              <a:t>｣</a:t>
            </a:r>
            <a:r>
              <a:rPr lang="ja-JP" altLang="en-US" sz="1400" b="1" dirty="0"/>
              <a:t>の授業に出席したとしてカウントされる特別講演です．</a:t>
            </a:r>
            <a:endParaRPr lang="en-US" altLang="ja-JP" sz="1400" b="1" dirty="0"/>
          </a:p>
          <a:p>
            <a:r>
              <a:rPr lang="ja-JP" altLang="en-US" sz="1400" b="1" dirty="0"/>
              <a:t>　出席記録簿を持参して，開催担当教授の「押印」を受けて下さい．職員，大学院生，学生，興味のある方はどなたでもご参加下さい．</a:t>
            </a:r>
            <a:endParaRPr kumimoji="1" lang="ja-JP" altLang="en-US" sz="14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2" name="AutoShape 2" descr="「国立感染症研究所」の画像検索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3" name="AutoShape 4" descr="「国立感染症研究所」の画像検索結果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7240" y="4079029"/>
            <a:ext cx="6832140" cy="2377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altLang="ja-JP" sz="240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 Immunization Policy in Japan: History, Evidence, and the Way Forward</a:t>
            </a:r>
            <a:endParaRPr lang="en-US" altLang="ja-JP" sz="800" dirty="0">
              <a:solidFill>
                <a:srgbClr val="0000CC"/>
              </a:solidFill>
              <a:latin typeface="Century" panose="02040604050505020304" pitchFamily="18" charset="0"/>
            </a:endParaRPr>
          </a:p>
          <a:p>
            <a:pPr algn="ctr">
              <a:lnSpc>
                <a:spcPts val="1500"/>
              </a:lnSpc>
              <a:spcAft>
                <a:spcPts val="600"/>
              </a:spcAft>
            </a:pPr>
            <a:r>
              <a:rPr lang="en-US" altLang="ja-JP" sz="2000" dirty="0">
                <a:latin typeface="Century" panose="02040604050505020304" pitchFamily="18" charset="0"/>
              </a:rPr>
              <a:t>Professor Motoi Suzuki</a:t>
            </a:r>
            <a:endParaRPr lang="ja-JP" altLang="ja-JP" sz="600" dirty="0">
              <a:latin typeface="Century" panose="02040604050505020304" pitchFamily="18" charset="0"/>
            </a:endParaRPr>
          </a:p>
          <a:p>
            <a:pPr algn="ctr"/>
            <a:r>
              <a:rPr lang="en-US" altLang="ja-JP" sz="1700" dirty="0">
                <a:latin typeface="Century" panose="02040604050505020304" pitchFamily="18" charset="0"/>
              </a:rPr>
              <a:t>Infectious Disease Surveillance Center, </a:t>
            </a:r>
          </a:p>
          <a:p>
            <a:pPr algn="ctr"/>
            <a:r>
              <a:rPr lang="en-US" altLang="ja-JP" sz="1700" dirty="0">
                <a:latin typeface="Century" panose="02040604050505020304" pitchFamily="18" charset="0"/>
              </a:rPr>
              <a:t>National Institute of Infectious Diseases, </a:t>
            </a:r>
          </a:p>
          <a:p>
            <a:pPr algn="ctr"/>
            <a:r>
              <a:rPr lang="en-US" altLang="ja-JP" sz="1700" dirty="0">
                <a:latin typeface="Century" panose="02040604050505020304" pitchFamily="18" charset="0"/>
              </a:rPr>
              <a:t>Japan Institute for Health Security</a:t>
            </a:r>
          </a:p>
          <a:p>
            <a:pPr algn="ctr"/>
            <a:r>
              <a:rPr lang="en-US" altLang="ja-JP" sz="1700" dirty="0">
                <a:latin typeface="Century" panose="02040604050505020304" pitchFamily="18" charset="0"/>
              </a:rPr>
              <a:t>(Cooperation Institute)</a:t>
            </a:r>
            <a:endParaRPr lang="ja-JP" altLang="en-US" sz="17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913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</TotalTime>
  <Words>193</Words>
  <Application>Microsoft Office PowerPoint</Application>
  <PresentationFormat>A4 210 x 297 mm</PresentationFormat>
  <Paragraphs>19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ＭＳ Ｐ明朝</vt:lpstr>
      <vt:lpstr>Arial</vt:lpstr>
      <vt:lpstr>Calibri</vt:lpstr>
      <vt:lpstr>Century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Owner</dc:creator>
  <cp:lastModifiedBy>Naoya Ohara Okayama Univ</cp:lastModifiedBy>
  <cp:revision>38</cp:revision>
  <cp:lastPrinted>2025-12-23T06:19:44Z</cp:lastPrinted>
  <dcterms:created xsi:type="dcterms:W3CDTF">2014-09-19T04:40:35Z</dcterms:created>
  <dcterms:modified xsi:type="dcterms:W3CDTF">2026-10-20T01:11:42Z</dcterms:modified>
</cp:coreProperties>
</file>